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7"/>
  </p:notesMasterIdLst>
  <p:sldIdLst>
    <p:sldId id="419" r:id="rId2"/>
    <p:sldId id="350" r:id="rId3"/>
    <p:sldId id="351" r:id="rId4"/>
    <p:sldId id="352" r:id="rId5"/>
    <p:sldId id="354" r:id="rId6"/>
    <p:sldId id="356" r:id="rId7"/>
    <p:sldId id="357" r:id="rId8"/>
    <p:sldId id="358" r:id="rId9"/>
    <p:sldId id="359" r:id="rId10"/>
    <p:sldId id="415" r:id="rId11"/>
    <p:sldId id="363" r:id="rId12"/>
    <p:sldId id="420" r:id="rId13"/>
    <p:sldId id="418" r:id="rId14"/>
    <p:sldId id="364" r:id="rId15"/>
    <p:sldId id="365" r:id="rId16"/>
    <p:sldId id="366" r:id="rId17"/>
    <p:sldId id="368" r:id="rId18"/>
    <p:sldId id="370" r:id="rId19"/>
    <p:sldId id="371" r:id="rId20"/>
    <p:sldId id="372" r:id="rId21"/>
    <p:sldId id="373" r:id="rId22"/>
    <p:sldId id="375" r:id="rId23"/>
    <p:sldId id="376" r:id="rId24"/>
    <p:sldId id="421" r:id="rId25"/>
    <p:sldId id="37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AD7"/>
    <a:srgbClr val="7B0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483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12784-CEE4-4BFF-BF5E-C0D6040181A5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39B65-C55F-4531-A8E7-DEC5F7FF56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07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3BC76-2BAE-4CF8-B8F5-1745CEC9781B}" type="slidenum">
              <a:rPr lang="tr-TR"/>
              <a:pPr/>
              <a:t>2</a:t>
            </a:fld>
            <a:endParaRPr lang="tr-TR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608D3-7B62-44D8-9DA2-32FE0359845E}" type="slidenum">
              <a:rPr lang="tr-TR"/>
              <a:pPr/>
              <a:t>14</a:t>
            </a:fld>
            <a:endParaRPr lang="tr-TR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0531-0577-4FF7-8771-7F881D4C54B7}" type="slidenum">
              <a:rPr lang="tr-TR"/>
              <a:pPr/>
              <a:t>15</a:t>
            </a:fld>
            <a:endParaRPr lang="tr-TR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A234E-04D3-4165-A382-E5E06B036386}" type="slidenum">
              <a:rPr lang="tr-TR"/>
              <a:pPr/>
              <a:t>16</a:t>
            </a:fld>
            <a:endParaRPr lang="tr-TR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4D37B-4D95-40B4-BFC9-C406627EABF4}" type="slidenum">
              <a:rPr lang="tr-TR"/>
              <a:pPr/>
              <a:t>17</a:t>
            </a:fld>
            <a:endParaRPr lang="tr-TR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1B74A-C1DE-472F-B14D-DC37EA90042F}" type="slidenum">
              <a:rPr lang="tr-TR"/>
              <a:pPr/>
              <a:t>18</a:t>
            </a:fld>
            <a:endParaRPr lang="tr-T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9A64C-07B4-4E4B-8614-A28907D9FA72}" type="slidenum">
              <a:rPr lang="tr-TR"/>
              <a:pPr/>
              <a:t>19</a:t>
            </a:fld>
            <a:endParaRPr lang="tr-TR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C7AE5-4305-40D7-9AA7-16B7FA24F607}" type="slidenum">
              <a:rPr lang="tr-TR"/>
              <a:pPr/>
              <a:t>20</a:t>
            </a:fld>
            <a:endParaRPr lang="tr-TR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E3054-56E7-4E91-8CD0-E99A4DE28E1F}" type="slidenum">
              <a:rPr lang="tr-TR"/>
              <a:pPr/>
              <a:t>21</a:t>
            </a:fld>
            <a:endParaRPr lang="tr-TR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8C7AD-1C2C-47C4-AF78-BF8D3FB00283}" type="slidenum">
              <a:rPr lang="tr-TR"/>
              <a:pPr/>
              <a:t>22</a:t>
            </a:fld>
            <a:endParaRPr lang="tr-TR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8350C-CCBC-4D9D-8923-0F71D3A20D8E}" type="slidenum">
              <a:rPr lang="tr-TR"/>
              <a:pPr/>
              <a:t>23</a:t>
            </a:fld>
            <a:endParaRPr lang="tr-T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161E1-AC59-4F5C-945C-40A6E38F784A}" type="slidenum">
              <a:rPr lang="tr-TR"/>
              <a:pPr/>
              <a:t>3</a:t>
            </a:fld>
            <a:endParaRPr lang="tr-T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085CE-4A41-4AAD-B847-209958A1F453}" type="slidenum">
              <a:rPr lang="tr-TR"/>
              <a:pPr/>
              <a:t>25</a:t>
            </a:fld>
            <a:endParaRPr lang="tr-T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1270-85FD-45B7-A9F3-D93EA6B0EA08}" type="slidenum">
              <a:rPr lang="tr-TR"/>
              <a:pPr/>
              <a:t>4</a:t>
            </a:fld>
            <a:endParaRPr lang="tr-TR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F200F-6EC6-44D0-957A-9A95E03EAF22}" type="slidenum">
              <a:rPr lang="tr-TR"/>
              <a:pPr/>
              <a:t>5</a:t>
            </a:fld>
            <a:endParaRPr lang="tr-T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AE329-93AB-4EA5-BA6C-6A39261F4528}" type="slidenum">
              <a:rPr lang="tr-TR"/>
              <a:pPr/>
              <a:t>6</a:t>
            </a:fld>
            <a:endParaRPr lang="tr-TR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5312B-9282-451E-AA1F-28E9418478DB}" type="slidenum">
              <a:rPr lang="tr-TR"/>
              <a:pPr/>
              <a:t>7</a:t>
            </a:fld>
            <a:endParaRPr lang="tr-TR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1BF52-F562-417B-96AE-667F3850B2E7}" type="slidenum">
              <a:rPr lang="tr-TR"/>
              <a:pPr/>
              <a:t>8</a:t>
            </a:fld>
            <a:endParaRPr lang="tr-TR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92B12-3CCD-4AD0-93A5-6DE6ECA10DF3}" type="slidenum">
              <a:rPr lang="tr-TR"/>
              <a:pPr/>
              <a:t>9</a:t>
            </a:fld>
            <a:endParaRPr lang="tr-TR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C5886-DC61-4445-A44F-EA3DCAFBAB64}" type="slidenum">
              <a:rPr lang="tr-TR"/>
              <a:pPr/>
              <a:t>11</a:t>
            </a:fld>
            <a:endParaRPr lang="tr-TR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FC2738-EC2F-4771-AD4A-11F11A770F9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F84AAD-8FAA-4095-85A4-50913DC1A806}" type="datetimeFigureOut">
              <a:rPr lang="tr-TR" smtClean="0"/>
              <a:pPr/>
              <a:t>31.12.2017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8778E-26C4-4619-86C8-FAFF456EDBC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drhisari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POLİSİTEMİ VERA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H. İsmail Sarı</a:t>
            </a:r>
          </a:p>
          <a:p>
            <a:r>
              <a:rPr lang="tr-TR" dirty="0" smtClean="0"/>
              <a:t>İç Hastalıkları ve Hematoloji Uzmanı</a:t>
            </a:r>
          </a:p>
          <a:p>
            <a:r>
              <a:rPr lang="tr-TR" dirty="0" smtClean="0">
                <a:hlinkClick r:id="rId3"/>
              </a:rPr>
              <a:t>https://www.profdrhisari.com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6378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rythromelalgia.org/portals/0/Photos/Palms%20fl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890270" cy="3384376"/>
          </a:xfrm>
          <a:prstGeom prst="rect">
            <a:avLst/>
          </a:prstGeom>
          <a:noFill/>
        </p:spPr>
      </p:pic>
      <p:pic>
        <p:nvPicPr>
          <p:cNvPr id="1028" name="Picture 4" descr="http://mrdoctor.org/wp-content/uploads/2011/11/erythromelal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465112" cy="3456384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1" i="0" u="none" strike="noStrike" kern="1200" cap="none" spc="0" normalizeH="0" baseline="0" noProof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PV : Klinik Bulgular</a:t>
            </a:r>
            <a:endParaRPr kumimoji="0" lang="tr-TR" sz="5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tr-TR" b="1" dirty="0">
                <a:solidFill>
                  <a:srgbClr val="FF3399"/>
                </a:solidFill>
              </a:rPr>
              <a:t>Tanı </a:t>
            </a:r>
            <a:r>
              <a:rPr lang="tr-TR" b="1" dirty="0" smtClean="0">
                <a:solidFill>
                  <a:srgbClr val="FF3399"/>
                </a:solidFill>
              </a:rPr>
              <a:t>Kriterleri WHO 2008</a:t>
            </a:r>
            <a:endParaRPr lang="tr-TR" b="1" dirty="0">
              <a:solidFill>
                <a:srgbClr val="FF3399"/>
              </a:solidFill>
            </a:endParaRPr>
          </a:p>
        </p:txBody>
      </p:sp>
      <p:pic>
        <p:nvPicPr>
          <p:cNvPr id="983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628775"/>
            <a:ext cx="6048375" cy="482282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5"/>
            <a:ext cx="5203342" cy="637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84AD7"/>
                </a:solidFill>
              </a:rPr>
              <a:t>PV: AYIRICI TANI</a:t>
            </a:r>
            <a:endParaRPr lang="tr-TR" b="1" dirty="0">
              <a:solidFill>
                <a:srgbClr val="F84A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615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3399"/>
                </a:solidFill>
              </a:rPr>
              <a:t>Tanı Kriterleri WHO 2016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Ana değişiklik </a:t>
            </a:r>
            <a:r>
              <a:rPr lang="tr-TR" dirty="0" err="1" smtClean="0"/>
              <a:t>Hb</a:t>
            </a:r>
            <a:r>
              <a:rPr lang="tr-TR" dirty="0" smtClean="0"/>
              <a:t> kriterinde </a:t>
            </a:r>
          </a:p>
          <a:p>
            <a:pPr lvl="1"/>
            <a:r>
              <a:rPr lang="tr-TR" dirty="0" smtClean="0"/>
              <a:t>Kadınlarda; </a:t>
            </a:r>
            <a:r>
              <a:rPr lang="tr-TR" dirty="0"/>
              <a:t>t</a:t>
            </a:r>
            <a:r>
              <a:rPr lang="tr-TR" dirty="0" smtClean="0"/>
              <a:t>anı eşiği 16.5 g/</a:t>
            </a:r>
            <a:r>
              <a:rPr lang="tr-TR" dirty="0" err="1" smtClean="0"/>
              <a:t>dL’den</a:t>
            </a:r>
            <a:r>
              <a:rPr lang="tr-TR" dirty="0" smtClean="0"/>
              <a:t> 16.0 g/</a:t>
            </a:r>
            <a:r>
              <a:rPr lang="tr-TR" dirty="0" err="1" smtClean="0"/>
              <a:t>dL’ye</a:t>
            </a:r>
            <a:r>
              <a:rPr lang="tr-TR" dirty="0" smtClean="0"/>
              <a:t>,</a:t>
            </a:r>
          </a:p>
          <a:p>
            <a:pPr lvl="1"/>
            <a:r>
              <a:rPr lang="tr-TR" dirty="0" smtClean="0"/>
              <a:t>Erkekler; tanı </a:t>
            </a:r>
            <a:r>
              <a:rPr lang="tr-TR" dirty="0"/>
              <a:t>eşiği </a:t>
            </a:r>
            <a:r>
              <a:rPr lang="tr-TR" dirty="0" smtClean="0"/>
              <a:t>18.5 </a:t>
            </a:r>
            <a:r>
              <a:rPr lang="tr-TR" dirty="0"/>
              <a:t>g/</a:t>
            </a:r>
            <a:r>
              <a:rPr lang="tr-TR" dirty="0" err="1"/>
              <a:t>dL’den</a:t>
            </a:r>
            <a:r>
              <a:rPr lang="tr-TR" dirty="0"/>
              <a:t> </a:t>
            </a:r>
            <a:r>
              <a:rPr lang="tr-TR" dirty="0" smtClean="0"/>
              <a:t>16.6 </a:t>
            </a:r>
            <a:r>
              <a:rPr lang="tr-TR" dirty="0"/>
              <a:t>g/</a:t>
            </a:r>
            <a:r>
              <a:rPr lang="tr-TR" dirty="0" err="1"/>
              <a:t>dL’ye</a:t>
            </a:r>
            <a:r>
              <a:rPr lang="tr-TR" dirty="0"/>
              <a:t> düşürüldü</a:t>
            </a:r>
            <a:r>
              <a:rPr lang="tr-TR" dirty="0" smtClean="0"/>
              <a:t>.</a:t>
            </a:r>
          </a:p>
          <a:p>
            <a:r>
              <a:rPr lang="tr-TR" dirty="0" smtClean="0"/>
              <a:t>Kemik iliği biyopsi majör kriterlere eklendi.</a:t>
            </a:r>
          </a:p>
          <a:p>
            <a:r>
              <a:rPr lang="tr-TR" dirty="0" smtClean="0"/>
              <a:t>Minör kriterler basitleştirildi.</a:t>
            </a:r>
          </a:p>
          <a:p>
            <a:pPr lvl="1"/>
            <a:r>
              <a:rPr lang="tr-TR" dirty="0" smtClean="0"/>
              <a:t>Kemik iliği biyopsi </a:t>
            </a:r>
            <a:r>
              <a:rPr lang="tr-TR" dirty="0" err="1" smtClean="0"/>
              <a:t>major</a:t>
            </a:r>
            <a:r>
              <a:rPr lang="tr-TR" dirty="0" smtClean="0"/>
              <a:t> kriterlere alındı.</a:t>
            </a:r>
          </a:p>
          <a:p>
            <a:pPr lvl="1"/>
            <a:r>
              <a:rPr lang="tr-TR" dirty="0" err="1" smtClean="0"/>
              <a:t>Endojen</a:t>
            </a:r>
            <a:r>
              <a:rPr lang="tr-TR" dirty="0" smtClean="0"/>
              <a:t> </a:t>
            </a:r>
            <a:r>
              <a:rPr lang="tr-TR" dirty="0" err="1" smtClean="0"/>
              <a:t>eritroid</a:t>
            </a:r>
            <a:r>
              <a:rPr lang="tr-TR" dirty="0" smtClean="0"/>
              <a:t> koloni büyümesi minör kriterlerden çıkarıldı.</a:t>
            </a:r>
          </a:p>
          <a:p>
            <a:pPr lvl="1"/>
            <a:r>
              <a:rPr lang="tr-TR" dirty="0" smtClean="0"/>
              <a:t>Kalan minör kriter: </a:t>
            </a:r>
            <a:r>
              <a:rPr lang="tr-TR" dirty="0" err="1" smtClean="0"/>
              <a:t>Subnormal</a:t>
            </a:r>
            <a:r>
              <a:rPr lang="tr-TR" dirty="0" smtClean="0"/>
              <a:t> </a:t>
            </a:r>
            <a:r>
              <a:rPr lang="tr-TR" dirty="0" err="1" smtClean="0"/>
              <a:t>endojen</a:t>
            </a:r>
            <a:r>
              <a:rPr lang="tr-TR" dirty="0" smtClean="0"/>
              <a:t> </a:t>
            </a:r>
            <a:r>
              <a:rPr lang="tr-TR" dirty="0" err="1" smtClean="0"/>
              <a:t>eritropoietin</a:t>
            </a:r>
            <a:r>
              <a:rPr lang="tr-TR" dirty="0" smtClean="0"/>
              <a:t> düzeyi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2043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tr-TR" sz="3600" b="1">
                <a:solidFill>
                  <a:srgbClr val="FF3399"/>
                </a:solidFill>
              </a:rPr>
              <a:t>PSV: LABORATUVAR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914400"/>
            <a:ext cx="8610600" cy="5715000"/>
          </a:xfrm>
          <a:noFill/>
          <a:ln/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tr-TR" sz="2400" b="1" dirty="0">
                <a:solidFill>
                  <a:srgbClr val="FF3399"/>
                </a:solidFill>
              </a:rPr>
              <a:t>Tam kan sayımı:</a:t>
            </a:r>
            <a:endParaRPr lang="tr-TR" sz="2400" dirty="0">
              <a:solidFill>
                <a:srgbClr val="FF3399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tr-TR" sz="2400" b="1" dirty="0" err="1">
                <a:solidFill>
                  <a:srgbClr val="0000FF"/>
                </a:solidFill>
              </a:rPr>
              <a:t>Htk</a:t>
            </a:r>
            <a:r>
              <a:rPr lang="tr-TR" sz="2400" dirty="0">
                <a:solidFill>
                  <a:srgbClr val="006600"/>
                </a:solidFill>
              </a:rPr>
              <a:t>: 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tr-TR" dirty="0" err="1">
                <a:solidFill>
                  <a:srgbClr val="006600"/>
                </a:solidFill>
              </a:rPr>
              <a:t>Hb</a:t>
            </a:r>
            <a:r>
              <a:rPr lang="tr-TR" dirty="0">
                <a:solidFill>
                  <a:srgbClr val="006600"/>
                </a:solidFill>
              </a:rPr>
              <a:t>= 18-24 g/</a:t>
            </a:r>
            <a:r>
              <a:rPr lang="tr-TR" dirty="0" err="1">
                <a:solidFill>
                  <a:srgbClr val="006600"/>
                </a:solidFill>
              </a:rPr>
              <a:t>dL</a:t>
            </a:r>
            <a:r>
              <a:rPr lang="tr-TR" dirty="0">
                <a:solidFill>
                  <a:srgbClr val="006600"/>
                </a:solidFill>
              </a:rPr>
              <a:t> arasında değişir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tr-TR" dirty="0" smtClean="0">
                <a:solidFill>
                  <a:srgbClr val="006600"/>
                </a:solidFill>
              </a:rPr>
              <a:t>Kadın</a:t>
            </a:r>
            <a:r>
              <a:rPr lang="tr-TR" dirty="0">
                <a:solidFill>
                  <a:srgbClr val="006600"/>
                </a:solidFill>
                <a:cs typeface="Times New Roman" pitchFamily="18" charset="0"/>
              </a:rPr>
              <a:t>&gt;</a:t>
            </a:r>
            <a:r>
              <a:rPr lang="tr-TR" dirty="0">
                <a:solidFill>
                  <a:srgbClr val="006600"/>
                </a:solidFill>
              </a:rPr>
              <a:t>%56  Erkek</a:t>
            </a:r>
            <a:r>
              <a:rPr lang="tr-TR" dirty="0">
                <a:solidFill>
                  <a:srgbClr val="006600"/>
                </a:solidFill>
                <a:cs typeface="Times New Roman" pitchFamily="18" charset="0"/>
              </a:rPr>
              <a:t>&gt;</a:t>
            </a:r>
            <a:r>
              <a:rPr lang="tr-TR" dirty="0">
                <a:solidFill>
                  <a:srgbClr val="006600"/>
                </a:solidFill>
              </a:rPr>
              <a:t>%60 ise mutlak </a:t>
            </a:r>
            <a:r>
              <a:rPr lang="tr-TR" dirty="0" err="1">
                <a:solidFill>
                  <a:srgbClr val="006600"/>
                </a:solidFill>
              </a:rPr>
              <a:t>eritrositozdur</a:t>
            </a:r>
            <a:r>
              <a:rPr lang="tr-TR" dirty="0">
                <a:solidFill>
                  <a:srgbClr val="006600"/>
                </a:solidFill>
              </a:rPr>
              <a:t>.</a:t>
            </a:r>
          </a:p>
          <a:p>
            <a:pPr marL="533400" indent="-533400">
              <a:lnSpc>
                <a:spcPct val="90000"/>
              </a:lnSpc>
            </a:pPr>
            <a:r>
              <a:rPr lang="tr-TR" sz="2400" b="1" dirty="0">
                <a:solidFill>
                  <a:srgbClr val="0000FF"/>
                </a:solidFill>
              </a:rPr>
              <a:t>Lökosit: 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tr-TR" dirty="0"/>
              <a:t>Olguların yaklaşık yarısında artar</a:t>
            </a:r>
          </a:p>
          <a:p>
            <a:pPr marL="533400" indent="-533400">
              <a:lnSpc>
                <a:spcPct val="90000"/>
              </a:lnSpc>
            </a:pPr>
            <a:r>
              <a:rPr lang="tr-TR" sz="2400" b="1" dirty="0" err="1" smtClean="0">
                <a:solidFill>
                  <a:srgbClr val="0000FF"/>
                </a:solidFill>
              </a:rPr>
              <a:t>Trombosit</a:t>
            </a:r>
            <a:r>
              <a:rPr lang="tr-TR" sz="2400" b="1" dirty="0">
                <a:solidFill>
                  <a:srgbClr val="0000FF"/>
                </a:solidFill>
              </a:rPr>
              <a:t>: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tr-TR" dirty="0" err="1"/>
              <a:t>Trombositoz</a:t>
            </a:r>
            <a:r>
              <a:rPr lang="tr-TR" dirty="0"/>
              <a:t> olguların %80’inde </a:t>
            </a:r>
            <a:r>
              <a:rPr lang="tr-TR" dirty="0" smtClean="0"/>
              <a:t>görülür</a:t>
            </a:r>
            <a:endParaRPr lang="tr-T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tr-TR" sz="3600" b="1">
                <a:solidFill>
                  <a:srgbClr val="FF3399"/>
                </a:solidFill>
              </a:rPr>
              <a:t>PSV: LABORATUVAR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914400"/>
            <a:ext cx="8001000" cy="5334000"/>
          </a:xfrm>
          <a:noFill/>
          <a:ln/>
        </p:spPr>
        <p:txBody>
          <a:bodyPr/>
          <a:lstStyle/>
          <a:p>
            <a:pPr marL="533400" indent="-533400">
              <a:lnSpc>
                <a:spcPct val="130000"/>
              </a:lnSpc>
              <a:buFontTx/>
              <a:buNone/>
            </a:pPr>
            <a:r>
              <a:rPr lang="tr-TR" sz="2400" b="1" dirty="0" err="1">
                <a:solidFill>
                  <a:srgbClr val="0000FF"/>
                </a:solidFill>
              </a:rPr>
              <a:t>Periferik</a:t>
            </a:r>
            <a:r>
              <a:rPr lang="tr-TR" sz="2400" b="1" dirty="0">
                <a:solidFill>
                  <a:srgbClr val="0000FF"/>
                </a:solidFill>
              </a:rPr>
              <a:t> yayma: </a:t>
            </a:r>
          </a:p>
          <a:p>
            <a:pPr marL="914400" lvl="1" indent="-457200">
              <a:lnSpc>
                <a:spcPct val="130000"/>
              </a:lnSpc>
              <a:buFontTx/>
              <a:buChar char="•"/>
            </a:pPr>
            <a:r>
              <a:rPr lang="tr-TR" dirty="0" err="1"/>
              <a:t>H</a:t>
            </a:r>
            <a:r>
              <a:rPr lang="tr-TR" dirty="0" err="1">
                <a:cs typeface="Times New Roman" pitchFamily="18" charset="0"/>
              </a:rPr>
              <a:t>ipokromi</a:t>
            </a:r>
            <a:endParaRPr lang="tr-TR" dirty="0"/>
          </a:p>
          <a:p>
            <a:pPr marL="914400" lvl="1" indent="-457200">
              <a:lnSpc>
                <a:spcPct val="130000"/>
              </a:lnSpc>
              <a:buFontTx/>
              <a:buChar char="•"/>
            </a:pPr>
            <a:r>
              <a:rPr lang="tr-TR" dirty="0" err="1"/>
              <a:t>M</a:t>
            </a:r>
            <a:r>
              <a:rPr lang="tr-TR" dirty="0" err="1">
                <a:cs typeface="Times New Roman" pitchFamily="18" charset="0"/>
              </a:rPr>
              <a:t>ikrositoz</a:t>
            </a:r>
            <a:endParaRPr lang="tr-TR" dirty="0"/>
          </a:p>
          <a:p>
            <a:pPr marL="914400" lvl="1" indent="-457200">
              <a:lnSpc>
                <a:spcPct val="130000"/>
              </a:lnSpc>
              <a:buFontTx/>
              <a:buChar char="•"/>
            </a:pPr>
            <a:r>
              <a:rPr lang="tr-TR" dirty="0" err="1"/>
              <a:t>A</a:t>
            </a:r>
            <a:r>
              <a:rPr lang="tr-TR" dirty="0" err="1">
                <a:cs typeface="Times New Roman" pitchFamily="18" charset="0"/>
              </a:rPr>
              <a:t>nizositoz</a:t>
            </a:r>
            <a:endParaRPr lang="tr-TR" dirty="0"/>
          </a:p>
          <a:p>
            <a:pPr marL="914400" lvl="1" indent="-457200">
              <a:lnSpc>
                <a:spcPct val="130000"/>
              </a:lnSpc>
              <a:buFontTx/>
              <a:buChar char="•"/>
            </a:pPr>
            <a:r>
              <a:rPr lang="tr-TR" dirty="0" err="1">
                <a:cs typeface="Times New Roman" pitchFamily="18" charset="0"/>
              </a:rPr>
              <a:t>Polikromazi</a:t>
            </a:r>
            <a:endParaRPr lang="tr-TR" dirty="0"/>
          </a:p>
          <a:p>
            <a:pPr marL="914400" lvl="1" indent="-457200">
              <a:lnSpc>
                <a:spcPct val="130000"/>
              </a:lnSpc>
              <a:buFontTx/>
              <a:buChar char="•"/>
            </a:pPr>
            <a:r>
              <a:rPr lang="tr-TR" dirty="0" smtClean="0"/>
              <a:t>Dev </a:t>
            </a:r>
            <a:r>
              <a:rPr lang="tr-TR" dirty="0" err="1"/>
              <a:t>trombositler</a:t>
            </a:r>
            <a:r>
              <a:rPr lang="tr-TR" dirty="0"/>
              <a:t> veya </a:t>
            </a:r>
            <a:r>
              <a:rPr lang="tr-TR" dirty="0" err="1"/>
              <a:t>megakaryosit</a:t>
            </a:r>
            <a:r>
              <a:rPr lang="tr-TR" dirty="0"/>
              <a:t> parçaları</a:t>
            </a:r>
          </a:p>
          <a:p>
            <a:pPr marL="914400" lvl="1" indent="-457200">
              <a:lnSpc>
                <a:spcPct val="130000"/>
              </a:lnSpc>
              <a:buFontTx/>
              <a:buChar char="•"/>
            </a:pPr>
            <a:r>
              <a:rPr lang="tr-TR" dirty="0">
                <a:cs typeface="Times New Roman" pitchFamily="18" charset="0"/>
              </a:rPr>
              <a:t>Nadiren </a:t>
            </a:r>
            <a:r>
              <a:rPr lang="tr-TR" dirty="0" err="1">
                <a:cs typeface="Times New Roman" pitchFamily="18" charset="0"/>
              </a:rPr>
              <a:t>normoblast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/>
              <a:t>gözlenir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68300"/>
            <a:ext cx="7313612" cy="609600"/>
          </a:xfrm>
        </p:spPr>
        <p:txBody>
          <a:bodyPr/>
          <a:lstStyle/>
          <a:p>
            <a:r>
              <a:rPr lang="tr-TR" sz="3600" b="1">
                <a:solidFill>
                  <a:srgbClr val="FF3399"/>
                </a:solidFill>
              </a:rPr>
              <a:t>PSV : Kemik İliği Bulguları</a:t>
            </a:r>
            <a:endParaRPr lang="en-US" sz="3600" b="1">
              <a:solidFill>
                <a:srgbClr val="FF3399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28775"/>
            <a:ext cx="7581900" cy="3857625"/>
          </a:xfrm>
        </p:spPr>
        <p:txBody>
          <a:bodyPr/>
          <a:lstStyle/>
          <a:p>
            <a:pPr marL="552450" indent="-552450">
              <a:lnSpc>
                <a:spcPct val="130000"/>
              </a:lnSpc>
            </a:pPr>
            <a:r>
              <a:rPr lang="tr-TR" sz="2400" dirty="0"/>
              <a:t>Orta /Ciddi </a:t>
            </a:r>
            <a:r>
              <a:rPr lang="en-US" sz="2400" dirty="0"/>
              <a:t>h</a:t>
            </a:r>
            <a:r>
              <a:rPr lang="tr-TR" sz="2400" dirty="0"/>
              <a:t>i</a:t>
            </a:r>
            <a:r>
              <a:rPr lang="en-US" sz="2400" dirty="0"/>
              <a:t>per</a:t>
            </a:r>
            <a:r>
              <a:rPr lang="tr-TR" sz="2400" dirty="0" err="1"/>
              <a:t>sellülarite</a:t>
            </a:r>
            <a:endParaRPr lang="en-US" sz="2400" dirty="0"/>
          </a:p>
          <a:p>
            <a:pPr marL="552450" indent="-552450">
              <a:lnSpc>
                <a:spcPct val="130000"/>
              </a:lnSpc>
            </a:pPr>
            <a:r>
              <a:rPr lang="tr-TR" sz="2400" dirty="0"/>
              <a:t>Üç seride de</a:t>
            </a:r>
            <a:r>
              <a:rPr lang="en-US" sz="2400" dirty="0"/>
              <a:t> h</a:t>
            </a:r>
            <a:r>
              <a:rPr lang="tr-TR" sz="2400" dirty="0"/>
              <a:t>i</a:t>
            </a:r>
            <a:r>
              <a:rPr lang="en-US" sz="2400" dirty="0" err="1"/>
              <a:t>perpla</a:t>
            </a:r>
            <a:r>
              <a:rPr lang="tr-TR" sz="2400" dirty="0" err="1" smtClean="0"/>
              <a:t>zi</a:t>
            </a:r>
            <a:endParaRPr lang="tr-TR" sz="2400" dirty="0" smtClean="0"/>
          </a:p>
          <a:p>
            <a:pPr marL="552450" indent="-552450">
              <a:lnSpc>
                <a:spcPct val="130000"/>
              </a:lnSpc>
            </a:pPr>
            <a:r>
              <a:rPr lang="tr-TR" sz="2400" dirty="0" smtClean="0"/>
              <a:t>M</a:t>
            </a:r>
            <a:r>
              <a:rPr lang="en-US" sz="2400" dirty="0" err="1" smtClean="0"/>
              <a:t>egakaryo</a:t>
            </a:r>
            <a:r>
              <a:rPr lang="tr-TR" sz="2400" dirty="0" smtClean="0"/>
              <a:t>sitlerde artma, </a:t>
            </a:r>
            <a:r>
              <a:rPr lang="tr-TR" sz="2400" dirty="0" err="1" smtClean="0"/>
              <a:t>hiperlobülasyon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marL="552450" indent="-552450">
              <a:lnSpc>
                <a:spcPct val="130000"/>
              </a:lnSpc>
            </a:pPr>
            <a:r>
              <a:rPr lang="tr-TR" sz="2400" dirty="0" smtClean="0"/>
              <a:t>R</a:t>
            </a:r>
            <a:r>
              <a:rPr lang="en-US" sz="2400" dirty="0" err="1" smtClean="0"/>
              <a:t>eti</a:t>
            </a:r>
            <a:r>
              <a:rPr lang="tr-TR" sz="2400" dirty="0" smtClean="0"/>
              <a:t>k</a:t>
            </a:r>
            <a:r>
              <a:rPr lang="en-US" sz="2400" dirty="0" err="1" smtClean="0"/>
              <a:t>ulin</a:t>
            </a:r>
            <a:r>
              <a:rPr lang="tr-TR" sz="2400" dirty="0" smtClean="0"/>
              <a:t> artımı</a:t>
            </a:r>
            <a:r>
              <a:rPr lang="en-US" sz="2400" dirty="0" smtClean="0"/>
              <a:t> </a:t>
            </a:r>
            <a:r>
              <a:rPr lang="tr-TR" sz="2400" dirty="0" smtClean="0"/>
              <a:t>(Bazı olgularda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5175"/>
          </a:xfrm>
        </p:spPr>
        <p:txBody>
          <a:bodyPr>
            <a:normAutofit fontScale="90000"/>
          </a:bodyPr>
          <a:lstStyle/>
          <a:p>
            <a:r>
              <a:rPr lang="tr-TR" b="1">
                <a:solidFill>
                  <a:srgbClr val="FF3399"/>
                </a:solidFill>
              </a:rPr>
              <a:t>PSV : Kemik İliği Biyopsisi </a:t>
            </a:r>
          </a:p>
        </p:txBody>
      </p:sp>
      <p:pic>
        <p:nvPicPr>
          <p:cNvPr id="81923" name="Picture 3" descr="PV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6200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tr-TR" sz="3600" b="1">
                <a:solidFill>
                  <a:srgbClr val="FF3399"/>
                </a:solidFill>
              </a:rPr>
              <a:t>PSV: LABORATUVAR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914400"/>
            <a:ext cx="8610600" cy="5715000"/>
          </a:xfrm>
          <a:noFill/>
          <a:ln/>
        </p:spPr>
        <p:txBody>
          <a:bodyPr/>
          <a:lstStyle/>
          <a:p>
            <a:pPr marL="533400" indent="-533400">
              <a:buFontTx/>
              <a:buNone/>
            </a:pPr>
            <a:r>
              <a:rPr lang="tr-TR" b="1" dirty="0" err="1">
                <a:solidFill>
                  <a:srgbClr val="0000FF"/>
                </a:solidFill>
                <a:cs typeface="Times New Roman" pitchFamily="18" charset="0"/>
              </a:rPr>
              <a:t>Nötrofil</a:t>
            </a: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b="1" dirty="0" err="1">
                <a:solidFill>
                  <a:srgbClr val="0000FF"/>
                </a:solidFill>
                <a:cs typeface="Times New Roman" pitchFamily="18" charset="0"/>
              </a:rPr>
              <a:t>alkalen</a:t>
            </a: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cs typeface="Times New Roman" pitchFamily="18" charset="0"/>
              </a:rPr>
              <a:t>fosfataz</a:t>
            </a:r>
            <a:r>
              <a:rPr lang="tr-TR" b="1" dirty="0" smtClean="0">
                <a:solidFill>
                  <a:srgbClr val="0000FF"/>
                </a:solidFill>
                <a:cs typeface="Times New Roman" pitchFamily="18" charset="0"/>
              </a:rPr>
              <a:t> artar.</a:t>
            </a:r>
            <a:endParaRPr lang="tr-TR" dirty="0">
              <a:solidFill>
                <a:srgbClr val="FFFF00"/>
              </a:solidFill>
            </a:endParaRPr>
          </a:p>
          <a:p>
            <a:pPr marL="533400" indent="-533400"/>
            <a:r>
              <a:rPr lang="tr-TR" dirty="0">
                <a:cs typeface="Times New Roman" pitchFamily="18" charset="0"/>
              </a:rPr>
              <a:t>Hastaların %70’inde </a:t>
            </a:r>
            <a:r>
              <a:rPr lang="tr-TR" dirty="0">
                <a:solidFill>
                  <a:srgbClr val="006600"/>
                </a:solidFill>
                <a:cs typeface="Times New Roman" pitchFamily="18" charset="0"/>
              </a:rPr>
              <a:t>yükselmiştir</a:t>
            </a:r>
            <a:endParaRPr lang="tr-TR" dirty="0">
              <a:solidFill>
                <a:srgbClr val="006600"/>
              </a:solidFill>
            </a:endParaRPr>
          </a:p>
          <a:p>
            <a:pPr marL="533400" indent="-533400" algn="just">
              <a:buFontTx/>
              <a:buNone/>
            </a:pPr>
            <a:r>
              <a:rPr lang="tr-TR" b="1" dirty="0" err="1" smtClean="0">
                <a:solidFill>
                  <a:srgbClr val="0000FF"/>
                </a:solidFill>
                <a:cs typeface="Times New Roman" pitchFamily="18" charset="0"/>
              </a:rPr>
              <a:t>Vit</a:t>
            </a:r>
            <a:r>
              <a:rPr lang="tr-TR" b="1" dirty="0" smtClean="0">
                <a:solidFill>
                  <a:srgbClr val="0000FF"/>
                </a:solidFill>
                <a:cs typeface="Times New Roman" pitchFamily="18" charset="0"/>
              </a:rPr>
              <a:t> B1</a:t>
            </a:r>
            <a:r>
              <a:rPr lang="tr-TR" b="1" dirty="0" smtClean="0">
                <a:solidFill>
                  <a:srgbClr val="0000FF"/>
                </a:solidFill>
              </a:rPr>
              <a:t>2 artar.</a:t>
            </a:r>
            <a:endParaRPr lang="tr-TR" b="1" dirty="0">
              <a:solidFill>
                <a:srgbClr val="0000FF"/>
              </a:solidFill>
            </a:endParaRPr>
          </a:p>
          <a:p>
            <a:pPr marL="533400" indent="-533400" algn="just"/>
            <a:r>
              <a:rPr lang="tr-TR" dirty="0">
                <a:solidFill>
                  <a:srgbClr val="006600"/>
                </a:solidFill>
              </a:rPr>
              <a:t>A</a:t>
            </a:r>
            <a:r>
              <a:rPr lang="tr-TR" dirty="0">
                <a:solidFill>
                  <a:srgbClr val="006600"/>
                </a:solidFill>
                <a:cs typeface="Times New Roman" pitchFamily="18" charset="0"/>
              </a:rPr>
              <a:t>rtmış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nötrofil</a:t>
            </a:r>
            <a:r>
              <a:rPr lang="tr-TR" dirty="0">
                <a:cs typeface="Times New Roman" pitchFamily="18" charset="0"/>
              </a:rPr>
              <a:t> kitlesinden salgılanan </a:t>
            </a:r>
            <a:r>
              <a:rPr lang="tr-TR" dirty="0" err="1">
                <a:cs typeface="Times New Roman" pitchFamily="18" charset="0"/>
              </a:rPr>
              <a:t>transkobalamin</a:t>
            </a:r>
            <a:r>
              <a:rPr lang="tr-TR" dirty="0">
                <a:cs typeface="Times New Roman" pitchFamily="18" charset="0"/>
              </a:rPr>
              <a:t>  nedeniyle yüksek olabilir. </a:t>
            </a:r>
            <a:endParaRPr lang="tr-TR" dirty="0"/>
          </a:p>
          <a:p>
            <a:pPr marL="533400" indent="-533400" algn="just">
              <a:buFontTx/>
              <a:buNone/>
            </a:pPr>
            <a:r>
              <a:rPr lang="tr-TR" b="1" dirty="0" err="1">
                <a:solidFill>
                  <a:srgbClr val="0000FF"/>
                </a:solidFill>
              </a:rPr>
              <a:t>F</a:t>
            </a:r>
            <a:r>
              <a:rPr lang="tr-TR" b="1" dirty="0" err="1">
                <a:solidFill>
                  <a:srgbClr val="0000FF"/>
                </a:solidFill>
                <a:cs typeface="Times New Roman" pitchFamily="18" charset="0"/>
              </a:rPr>
              <a:t>olat</a:t>
            </a: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 düzeyi</a:t>
            </a:r>
            <a:r>
              <a:rPr lang="tr-TR" dirty="0">
                <a:solidFill>
                  <a:srgbClr val="0000FF"/>
                </a:solidFill>
              </a:rPr>
              <a:t>:  </a:t>
            </a:r>
            <a:r>
              <a:rPr lang="tr-TR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tr-TR" dirty="0">
              <a:solidFill>
                <a:srgbClr val="0000FF"/>
              </a:solidFill>
            </a:endParaRPr>
          </a:p>
          <a:p>
            <a:pPr marL="533400" indent="-533400" algn="just"/>
            <a:r>
              <a:rPr lang="tr-TR" dirty="0"/>
              <a:t>G</a:t>
            </a:r>
            <a:r>
              <a:rPr lang="tr-TR" dirty="0">
                <a:cs typeface="Times New Roman" pitchFamily="18" charset="0"/>
              </a:rPr>
              <a:t>enellikle </a:t>
            </a:r>
            <a:r>
              <a:rPr lang="tr-TR" dirty="0">
                <a:solidFill>
                  <a:srgbClr val="006600"/>
                </a:solidFill>
                <a:cs typeface="Times New Roman" pitchFamily="18" charset="0"/>
              </a:rPr>
              <a:t>azalmıştır.</a:t>
            </a:r>
            <a:endParaRPr lang="tr-T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tr-TR" sz="3600" b="1">
                <a:solidFill>
                  <a:srgbClr val="FF3399"/>
                </a:solidFill>
              </a:rPr>
              <a:t>PSV: LABORATUVAR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914400"/>
            <a:ext cx="8458200" cy="5181600"/>
          </a:xfrm>
          <a:noFill/>
          <a:ln/>
        </p:spPr>
        <p:txBody>
          <a:bodyPr/>
          <a:lstStyle/>
          <a:p>
            <a:pPr marL="533400" indent="-533400" algn="just">
              <a:lnSpc>
                <a:spcPct val="190000"/>
              </a:lnSpc>
            </a:pPr>
            <a:r>
              <a:rPr lang="de-DE" dirty="0" err="1">
                <a:cs typeface="Times New Roman" pitchFamily="18" charset="0"/>
              </a:rPr>
              <a:t>Hiperürisemi</a:t>
            </a:r>
            <a:endParaRPr lang="en-US" dirty="0">
              <a:cs typeface="Times New Roman" pitchFamily="18" charset="0"/>
            </a:endParaRPr>
          </a:p>
          <a:p>
            <a:pPr marL="533400" indent="-533400" algn="just">
              <a:lnSpc>
                <a:spcPct val="190000"/>
              </a:lnSpc>
            </a:pPr>
            <a:r>
              <a:rPr lang="de-DE" dirty="0">
                <a:cs typeface="Times New Roman" pitchFamily="18" charset="0"/>
              </a:rPr>
              <a:t>Serum LDH </a:t>
            </a:r>
            <a:r>
              <a:rPr lang="de-DE" dirty="0" err="1">
                <a:cs typeface="Times New Roman" pitchFamily="18" charset="0"/>
              </a:rPr>
              <a:t>düzeyinde</a:t>
            </a:r>
            <a:r>
              <a:rPr lang="de-DE" dirty="0">
                <a:cs typeface="Times New Roman" pitchFamily="18" charset="0"/>
              </a:rPr>
              <a:t> </a:t>
            </a:r>
            <a:r>
              <a:rPr lang="de-DE" dirty="0" err="1">
                <a:cs typeface="Times New Roman" pitchFamily="18" charset="0"/>
              </a:rPr>
              <a:t>artış</a:t>
            </a:r>
            <a:endParaRPr lang="en-US" dirty="0">
              <a:cs typeface="Times New Roman" pitchFamily="18" charset="0"/>
            </a:endParaRPr>
          </a:p>
          <a:p>
            <a:pPr marL="533400" indent="-533400">
              <a:lnSpc>
                <a:spcPct val="190000"/>
              </a:lnSpc>
            </a:pPr>
            <a:r>
              <a:rPr lang="de-DE" dirty="0" err="1" smtClean="0">
                <a:cs typeface="Times New Roman" pitchFamily="18" charset="0"/>
              </a:rPr>
              <a:t>Eritrosit</a:t>
            </a:r>
            <a:r>
              <a:rPr lang="de-DE" dirty="0" smtClean="0">
                <a:cs typeface="Times New Roman" pitchFamily="18" charset="0"/>
              </a:rPr>
              <a:t> </a:t>
            </a:r>
            <a:r>
              <a:rPr lang="de-DE" dirty="0" err="1">
                <a:cs typeface="Times New Roman" pitchFamily="18" charset="0"/>
              </a:rPr>
              <a:t>sedimentasyon</a:t>
            </a:r>
            <a:r>
              <a:rPr lang="de-DE" dirty="0">
                <a:cs typeface="Times New Roman" pitchFamily="18" charset="0"/>
              </a:rPr>
              <a:t> </a:t>
            </a:r>
            <a:r>
              <a:rPr lang="de-DE" dirty="0" err="1">
                <a:cs typeface="Times New Roman" pitchFamily="18" charset="0"/>
              </a:rPr>
              <a:t>hızı</a:t>
            </a:r>
            <a:r>
              <a:rPr lang="de-DE" dirty="0">
                <a:cs typeface="Times New Roman" pitchFamily="18" charset="0"/>
              </a:rPr>
              <a:t> </a:t>
            </a:r>
            <a:r>
              <a:rPr lang="de-DE" dirty="0" err="1">
                <a:cs typeface="Times New Roman" pitchFamily="18" charset="0"/>
              </a:rPr>
              <a:t>düşük</a:t>
            </a:r>
            <a:r>
              <a:rPr lang="de-DE" dirty="0">
                <a:cs typeface="Times New Roman" pitchFamily="18" charset="0"/>
              </a:rPr>
              <a:t> (</a:t>
            </a:r>
            <a:r>
              <a:rPr lang="de-DE" dirty="0" err="1">
                <a:cs typeface="Times New Roman" pitchFamily="18" charset="0"/>
              </a:rPr>
              <a:t>yükselmez</a:t>
            </a:r>
            <a:r>
              <a:rPr lang="de-DE" dirty="0">
                <a:cs typeface="Times New Roman" pitchFamily="18" charset="0"/>
              </a:rPr>
              <a:t>)</a:t>
            </a:r>
            <a:r>
              <a:rPr lang="tr-TR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/>
          <a:lstStyle/>
          <a:p>
            <a:r>
              <a:rPr lang="tr-TR" b="1" dirty="0" err="1" smtClean="0">
                <a:solidFill>
                  <a:srgbClr val="FF3399"/>
                </a:solidFill>
              </a:rPr>
              <a:t>Polisitemi</a:t>
            </a:r>
            <a:r>
              <a:rPr lang="tr-TR" b="1" dirty="0" smtClean="0">
                <a:solidFill>
                  <a:srgbClr val="FF3399"/>
                </a:solidFill>
              </a:rPr>
              <a:t> </a:t>
            </a:r>
            <a:r>
              <a:rPr lang="tr-TR" b="1" dirty="0" err="1" smtClean="0">
                <a:solidFill>
                  <a:srgbClr val="FF3399"/>
                </a:solidFill>
              </a:rPr>
              <a:t>Vera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530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tr-TR" sz="2800">
                <a:solidFill>
                  <a:schemeClr val="tx2"/>
                </a:solidFill>
              </a:rPr>
              <a:t>Kemik İliğinde ; Eritroid, Myeloid ve Megakaryositik serinin aşırı üretimiyle karakterize,“</a:t>
            </a:r>
            <a:r>
              <a:rPr lang="tr-TR" sz="2800" u="sng">
                <a:solidFill>
                  <a:srgbClr val="006600"/>
                </a:solidFill>
              </a:rPr>
              <a:t>klonal, kronik, progresif</a:t>
            </a:r>
            <a:r>
              <a:rPr lang="tr-TR" sz="2800">
                <a:solidFill>
                  <a:schemeClr val="tx2"/>
                </a:solidFill>
              </a:rPr>
              <a:t> “ </a:t>
            </a:r>
            <a:r>
              <a:rPr lang="tr-TR" sz="2800" u="sng">
                <a:solidFill>
                  <a:srgbClr val="006600"/>
                </a:solidFill>
              </a:rPr>
              <a:t>myeloproliferatif</a:t>
            </a:r>
            <a:r>
              <a:rPr lang="tr-TR" sz="2800">
                <a:solidFill>
                  <a:srgbClr val="006600"/>
                </a:solidFill>
              </a:rPr>
              <a:t> </a:t>
            </a:r>
            <a:r>
              <a:rPr lang="tr-TR" sz="2800">
                <a:solidFill>
                  <a:schemeClr val="tx2"/>
                </a:solidFill>
              </a:rPr>
              <a:t>bir hastalıktır.</a:t>
            </a:r>
          </a:p>
          <a:p>
            <a:pPr algn="just">
              <a:lnSpc>
                <a:spcPct val="160000"/>
              </a:lnSpc>
            </a:pPr>
            <a:r>
              <a:rPr lang="tr-TR" sz="2800">
                <a:solidFill>
                  <a:srgbClr val="006600"/>
                </a:solidFill>
                <a:cs typeface="Arial" pitchFamily="34" charset="0"/>
              </a:rPr>
              <a:t>Her üç seri artar.</a:t>
            </a:r>
          </a:p>
          <a:p>
            <a:pPr algn="just">
              <a:lnSpc>
                <a:spcPct val="160000"/>
              </a:lnSpc>
            </a:pPr>
            <a:r>
              <a:rPr lang="tr-TR" sz="2800">
                <a:solidFill>
                  <a:srgbClr val="006600"/>
                </a:solidFill>
              </a:rPr>
              <a:t>Genellikle eritroid seri artışı ön plandadır.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tr-TR" sz="3600" b="1">
                <a:solidFill>
                  <a:srgbClr val="FF3399"/>
                </a:solidFill>
              </a:rPr>
              <a:t>PSV: LABORATUVAR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68413"/>
            <a:ext cx="8151813" cy="5360987"/>
          </a:xfrm>
          <a:noFill/>
          <a:ln/>
        </p:spPr>
        <p:txBody>
          <a:bodyPr/>
          <a:lstStyle/>
          <a:p>
            <a:pPr marL="533400" indent="-533400">
              <a:buFontTx/>
              <a:buNone/>
            </a:pP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Serum </a:t>
            </a:r>
            <a:r>
              <a:rPr lang="tr-TR" b="1" dirty="0" err="1">
                <a:solidFill>
                  <a:srgbClr val="0000FF"/>
                </a:solidFill>
                <a:cs typeface="Times New Roman" pitchFamily="18" charset="0"/>
              </a:rPr>
              <a:t>eritropoietin</a:t>
            </a: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 düzeyi:</a:t>
            </a:r>
            <a:r>
              <a:rPr lang="tr-TR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tr-TR" b="1" dirty="0">
              <a:solidFill>
                <a:srgbClr val="FFFF00"/>
              </a:solidFill>
            </a:endParaRPr>
          </a:p>
          <a:p>
            <a:pPr marL="533400" indent="-533400"/>
            <a:r>
              <a:rPr lang="tr-TR" dirty="0">
                <a:cs typeface="Times New Roman" pitchFamily="18" charset="0"/>
              </a:rPr>
              <a:t>Karakteristik olarak </a:t>
            </a:r>
            <a:r>
              <a:rPr lang="tr-TR" dirty="0">
                <a:solidFill>
                  <a:srgbClr val="006600"/>
                </a:solidFill>
                <a:cs typeface="Times New Roman" pitchFamily="18" charset="0"/>
              </a:rPr>
              <a:t>düşüktür </a:t>
            </a:r>
            <a:r>
              <a:rPr lang="tr-TR" dirty="0">
                <a:cs typeface="Times New Roman" pitchFamily="18" charset="0"/>
              </a:rPr>
              <a:t>ve tedavi ile hemoglobin değerleri normale getirilse bile düşük kalır. </a:t>
            </a:r>
            <a:endParaRPr lang="tr-T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tr-TR" sz="3600" b="1">
                <a:solidFill>
                  <a:srgbClr val="FF3399"/>
                </a:solidFill>
              </a:rPr>
              <a:t>PSV: LABORATUVAR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143000"/>
            <a:ext cx="8229600" cy="4572000"/>
          </a:xfrm>
          <a:noFill/>
          <a:ln/>
        </p:spPr>
        <p:txBody>
          <a:bodyPr/>
          <a:lstStyle/>
          <a:p>
            <a:pPr marL="533400" indent="-533400">
              <a:lnSpc>
                <a:spcPct val="130000"/>
              </a:lnSpc>
              <a:buFontTx/>
              <a:buNone/>
            </a:pP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Oksijen </a:t>
            </a:r>
            <a:r>
              <a:rPr lang="tr-TR" b="1" dirty="0" err="1">
                <a:solidFill>
                  <a:srgbClr val="0000FF"/>
                </a:solidFill>
                <a:cs typeface="Times New Roman" pitchFamily="18" charset="0"/>
              </a:rPr>
              <a:t>saturasyonu</a:t>
            </a: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 : </a:t>
            </a:r>
            <a:endParaRPr lang="tr-TR" b="1" dirty="0">
              <a:solidFill>
                <a:srgbClr val="0000FF"/>
              </a:solidFill>
            </a:endParaRPr>
          </a:p>
          <a:p>
            <a:pPr marL="533400" indent="-533400">
              <a:lnSpc>
                <a:spcPct val="130000"/>
              </a:lnSpc>
            </a:pPr>
            <a:r>
              <a:rPr lang="tr-TR" sz="2400" dirty="0" err="1">
                <a:cs typeface="Times New Roman" pitchFamily="18" charset="0"/>
              </a:rPr>
              <a:t>Par</a:t>
            </a:r>
            <a:r>
              <a:rPr lang="tr-TR" sz="2400" dirty="0" err="1"/>
              <a:t>siyel</a:t>
            </a:r>
            <a:r>
              <a:rPr lang="tr-TR" sz="2400" dirty="0">
                <a:cs typeface="Times New Roman" pitchFamily="18" charset="0"/>
              </a:rPr>
              <a:t> O</a:t>
            </a:r>
            <a:r>
              <a:rPr lang="tr-TR" sz="2400" baseline="-30000" dirty="0">
                <a:cs typeface="Times New Roman" pitchFamily="18" charset="0"/>
              </a:rPr>
              <a:t>2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saturasyonu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/>
              <a:t>&gt;</a:t>
            </a:r>
            <a:r>
              <a:rPr lang="tr-TR" sz="2400" dirty="0">
                <a:cs typeface="Times New Roman" pitchFamily="18" charset="0"/>
              </a:rPr>
              <a:t>%92</a:t>
            </a:r>
            <a:endParaRPr lang="tr-TR" sz="2400" dirty="0"/>
          </a:p>
          <a:p>
            <a:pPr marL="533400" indent="-533400">
              <a:lnSpc>
                <a:spcPct val="130000"/>
              </a:lnSpc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cs typeface="Times New Roman" pitchFamily="18" charset="0"/>
              </a:rPr>
              <a:t>Böbrek </a:t>
            </a: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ve karaciğer testleri</a:t>
            </a:r>
            <a:r>
              <a:rPr lang="tr-TR" b="1" dirty="0">
                <a:solidFill>
                  <a:srgbClr val="0000FF"/>
                </a:solidFill>
              </a:rPr>
              <a:t> ve </a:t>
            </a:r>
            <a:r>
              <a:rPr lang="tr-TR" b="1" dirty="0" err="1">
                <a:solidFill>
                  <a:srgbClr val="0000FF"/>
                </a:solidFill>
                <a:cs typeface="Times New Roman" pitchFamily="18" charset="0"/>
              </a:rPr>
              <a:t>Abdominal</a:t>
            </a: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b="1" dirty="0">
                <a:solidFill>
                  <a:srgbClr val="0000FF"/>
                </a:solidFill>
              </a:rPr>
              <a:t>USG</a:t>
            </a:r>
            <a:r>
              <a:rPr lang="tr-TR" b="1" dirty="0">
                <a:solidFill>
                  <a:srgbClr val="0000FF"/>
                </a:solidFill>
                <a:cs typeface="Times New Roman" pitchFamily="18" charset="0"/>
              </a:rPr>
              <a:t>: </a:t>
            </a:r>
            <a:endParaRPr lang="tr-TR" b="1" dirty="0">
              <a:solidFill>
                <a:srgbClr val="0000FF"/>
              </a:solidFill>
            </a:endParaRPr>
          </a:p>
          <a:p>
            <a:pPr marL="533400" indent="-533400">
              <a:lnSpc>
                <a:spcPct val="130000"/>
              </a:lnSpc>
            </a:pPr>
            <a:r>
              <a:rPr lang="tr-TR" sz="2400" dirty="0" err="1"/>
              <a:t>Sekonder</a:t>
            </a:r>
            <a:r>
              <a:rPr lang="tr-TR" sz="2400" dirty="0"/>
              <a:t> </a:t>
            </a:r>
            <a:r>
              <a:rPr lang="tr-TR" sz="2400" dirty="0" err="1"/>
              <a:t>polisitemiden</a:t>
            </a:r>
            <a:r>
              <a:rPr lang="tr-TR" sz="2400" dirty="0"/>
              <a:t> ayrımda yararlıdır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50900"/>
          </a:xfrm>
        </p:spPr>
        <p:txBody>
          <a:bodyPr/>
          <a:lstStyle/>
          <a:p>
            <a:r>
              <a:rPr lang="tr-TR" sz="4000" b="1">
                <a:solidFill>
                  <a:srgbClr val="FF3399"/>
                </a:solidFill>
              </a:rPr>
              <a:t>PV: Komplikasyonlar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de-DE" sz="2800">
                <a:cs typeface="Times New Roman" pitchFamily="18" charset="0"/>
              </a:rPr>
              <a:t>Tromboz</a:t>
            </a:r>
            <a:r>
              <a:rPr lang="tr-TR" sz="2800">
                <a:cs typeface="Times New Roman" pitchFamily="18" charset="0"/>
              </a:rPr>
              <a:t>: En sık mortalite nedeni</a:t>
            </a:r>
            <a:endParaRPr lang="en-US" sz="2800"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de-DE" sz="2800">
                <a:cs typeface="Times New Roman" pitchFamily="18" charset="0"/>
              </a:rPr>
              <a:t>Kanamalar</a:t>
            </a:r>
            <a:endParaRPr lang="en-US" sz="2800"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de-DE" sz="2800">
                <a:cs typeface="Times New Roman" pitchFamily="18" charset="0"/>
              </a:rPr>
              <a:t>Peptik ülser</a:t>
            </a:r>
            <a:endParaRPr lang="en-US" sz="2800"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de-DE" sz="2800">
                <a:cs typeface="Times New Roman" pitchFamily="18" charset="0"/>
              </a:rPr>
              <a:t>Myelofibrozis (%30)</a:t>
            </a:r>
            <a:endParaRPr lang="en-US" sz="2800"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de-DE" sz="2800">
                <a:cs typeface="Times New Roman" pitchFamily="18" charset="0"/>
              </a:rPr>
              <a:t>Akut lösemi; genellikle AML (%10)</a:t>
            </a:r>
            <a:endParaRPr lang="tr-TR" sz="2800"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tr-TR" sz="2800">
                <a:cs typeface="Times New Roman" pitchFamily="18" charset="0"/>
              </a:rPr>
              <a:t>Diğer maligniteler</a:t>
            </a:r>
            <a:endParaRPr lang="en-US" sz="2800"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>
                <a:cs typeface="Times New Roman" pitchFamily="18" charset="0"/>
              </a:rPr>
              <a:t>Hiperürisemi ve Gut</a:t>
            </a:r>
            <a:r>
              <a:rPr lang="tr-TR" sz="28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3399"/>
                </a:solidFill>
              </a:rPr>
              <a:t>PV:TEDAVİ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Flebotomi</a:t>
            </a:r>
          </a:p>
          <a:p>
            <a:pPr>
              <a:lnSpc>
                <a:spcPct val="90000"/>
              </a:lnSpc>
            </a:pPr>
            <a:r>
              <a:rPr lang="tr-TR" sz="2800">
                <a:solidFill>
                  <a:srgbClr val="006600"/>
                </a:solidFill>
              </a:rPr>
              <a:t>P32</a:t>
            </a:r>
          </a:p>
          <a:p>
            <a:pPr>
              <a:lnSpc>
                <a:spcPct val="90000"/>
              </a:lnSpc>
            </a:pPr>
            <a:r>
              <a:rPr lang="tr-TR" sz="2800">
                <a:solidFill>
                  <a:srgbClr val="006600"/>
                </a:solidFill>
              </a:rPr>
              <a:t>Busulfan</a:t>
            </a:r>
          </a:p>
          <a:p>
            <a:pPr>
              <a:lnSpc>
                <a:spcPct val="90000"/>
              </a:lnSpc>
            </a:pPr>
            <a:r>
              <a:rPr lang="tr-TR" sz="2800">
                <a:solidFill>
                  <a:srgbClr val="006600"/>
                </a:solidFill>
              </a:rPr>
              <a:t>Pipobroman</a:t>
            </a:r>
          </a:p>
          <a:p>
            <a:pPr>
              <a:lnSpc>
                <a:spcPct val="90000"/>
              </a:lnSpc>
            </a:pPr>
            <a:r>
              <a:rPr lang="tr-TR" sz="2800"/>
              <a:t>Hidroksiüre</a:t>
            </a:r>
          </a:p>
          <a:p>
            <a:pPr>
              <a:lnSpc>
                <a:spcPct val="90000"/>
              </a:lnSpc>
            </a:pPr>
            <a:r>
              <a:rPr lang="tr-TR" sz="2800"/>
              <a:t>Anagrelide</a:t>
            </a:r>
          </a:p>
          <a:p>
            <a:pPr>
              <a:lnSpc>
                <a:spcPct val="90000"/>
              </a:lnSpc>
            </a:pPr>
            <a:r>
              <a:rPr lang="tr-TR" sz="2800"/>
              <a:t>INF-alfa: Dirençli kaşıntıda etkili</a:t>
            </a:r>
          </a:p>
          <a:p>
            <a:pPr>
              <a:lnSpc>
                <a:spcPct val="90000"/>
              </a:lnSpc>
            </a:pPr>
            <a:r>
              <a:rPr lang="tr-TR" sz="2800"/>
              <a:t>İmatinib</a:t>
            </a:r>
          </a:p>
          <a:p>
            <a:pPr>
              <a:lnSpc>
                <a:spcPct val="90000"/>
              </a:lnSpc>
            </a:pPr>
            <a:r>
              <a:rPr lang="tr-TR" sz="2800"/>
              <a:t>JAK-2 inhibitörleri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84AD7"/>
                </a:solidFill>
              </a:rPr>
              <a:t>PV:TEDAVİ</a:t>
            </a:r>
            <a:endParaRPr lang="tr-TR" b="1" dirty="0">
              <a:solidFill>
                <a:srgbClr val="F84AD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98" y="1916832"/>
            <a:ext cx="656287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436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3399"/>
                </a:solidFill>
              </a:rPr>
              <a:t>PROGNOZ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Tedavisiz hastalarda ortanca sağkalım </a:t>
            </a:r>
            <a:r>
              <a:rPr lang="tr-TR" u="sng"/>
              <a:t>tanı tarihinden itibaren</a:t>
            </a:r>
            <a:r>
              <a:rPr lang="tr-TR"/>
              <a:t> 1.5 yıl</a:t>
            </a:r>
          </a:p>
          <a:p>
            <a:pPr>
              <a:buFontTx/>
              <a:buNone/>
            </a:pPr>
            <a:endParaRPr lang="tr-TR"/>
          </a:p>
          <a:p>
            <a:r>
              <a:rPr lang="tr-TR"/>
              <a:t>Tedavi alan hastalarda sağkalım </a:t>
            </a:r>
            <a:r>
              <a:rPr lang="tr-TR" u="sng"/>
              <a:t>tanı tarihinden itibaren</a:t>
            </a:r>
            <a:r>
              <a:rPr lang="tr-TR"/>
              <a:t> yaklaşık 10-15 yıl</a:t>
            </a:r>
          </a:p>
          <a:p>
            <a:endParaRPr lang="tr-TR"/>
          </a:p>
          <a:p>
            <a:endParaRPr lang="tr-TR"/>
          </a:p>
          <a:p>
            <a:endParaRPr lang="tr-TR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5175"/>
          </a:xfrm>
        </p:spPr>
        <p:txBody>
          <a:bodyPr>
            <a:normAutofit fontScale="90000"/>
          </a:bodyPr>
          <a:lstStyle/>
          <a:p>
            <a:r>
              <a:rPr lang="tr-TR" b="1">
                <a:solidFill>
                  <a:srgbClr val="FF3399"/>
                </a:solidFill>
              </a:rPr>
              <a:t>PV :Epidemiyoloji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sz="2800"/>
              <a:t>İnsidans: </a:t>
            </a:r>
            <a:r>
              <a:rPr lang="tr-TR" sz="2800" u="sng"/>
              <a:t>2.3  olgu</a:t>
            </a:r>
            <a:r>
              <a:rPr lang="tr-TR" sz="2800"/>
              <a:t>/ 100.000 </a:t>
            </a:r>
          </a:p>
          <a:p>
            <a:pPr>
              <a:lnSpc>
                <a:spcPct val="130000"/>
              </a:lnSpc>
            </a:pPr>
            <a:r>
              <a:rPr lang="tr-TR" sz="2800"/>
              <a:t>Ortalama tanı koyulma yaşı </a:t>
            </a:r>
            <a:r>
              <a:rPr lang="tr-TR" sz="2800" u="sng"/>
              <a:t>60</a:t>
            </a:r>
            <a:r>
              <a:rPr lang="tr-TR" sz="2800"/>
              <a:t>’tır</a:t>
            </a:r>
          </a:p>
          <a:p>
            <a:pPr>
              <a:lnSpc>
                <a:spcPct val="130000"/>
              </a:lnSpc>
            </a:pPr>
            <a:r>
              <a:rPr lang="tr-TR" sz="2800"/>
              <a:t>Erkek/Kadın oranı </a:t>
            </a:r>
            <a:r>
              <a:rPr lang="tr-TR" sz="2800" u="sng"/>
              <a:t>1.2</a:t>
            </a:r>
          </a:p>
          <a:p>
            <a:pPr>
              <a:lnSpc>
                <a:spcPct val="130000"/>
              </a:lnSpc>
            </a:pPr>
            <a:r>
              <a:rPr lang="tr-TR" sz="2800"/>
              <a:t>Petro-kimya ve kimyasal tesislerde çalışanlarda oran yüksek</a:t>
            </a:r>
          </a:p>
          <a:p>
            <a:pPr>
              <a:lnSpc>
                <a:spcPct val="130000"/>
              </a:lnSpc>
            </a:pPr>
            <a:r>
              <a:rPr lang="tr-TR" sz="2800" u="sng"/>
              <a:t>% 6</a:t>
            </a:r>
            <a:r>
              <a:rPr lang="tr-TR" sz="2800"/>
              <a:t> oranında ailevi geçiş </a:t>
            </a:r>
            <a:endParaRPr lang="en-US" sz="2800"/>
          </a:p>
          <a:p>
            <a:endParaRPr lang="en-US" sz="2800"/>
          </a:p>
          <a:p>
            <a:endParaRPr lang="en-US" sz="2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>
                <a:solidFill>
                  <a:srgbClr val="FF3399"/>
                </a:solidFill>
              </a:rPr>
              <a:t>PV: Patogenez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tr-TR" sz="2800"/>
              <a:t>JAK2-V617F mutasyonunun bulunması patogenezinin anlaşılmasında ve tanımlanmasında  kolaylık sağlamış</a:t>
            </a:r>
          </a:p>
          <a:p>
            <a:pPr>
              <a:lnSpc>
                <a:spcPct val="160000"/>
              </a:lnSpc>
            </a:pPr>
            <a:endParaRPr lang="tr-TR" sz="2800"/>
          </a:p>
          <a:p>
            <a:pPr>
              <a:lnSpc>
                <a:spcPct val="160000"/>
              </a:lnSpc>
            </a:pPr>
            <a:r>
              <a:rPr lang="tr-TR" sz="2800"/>
              <a:t>Yeni tedavi hedefleri </a:t>
            </a:r>
            <a:r>
              <a:rPr lang="tr-TR" sz="2800">
                <a:sym typeface="Wingdings" pitchFamily="2" charset="2"/>
              </a:rPr>
              <a:t></a:t>
            </a:r>
            <a:endParaRPr lang="tr-TR" sz="2800"/>
          </a:p>
          <a:p>
            <a:pPr>
              <a:lnSpc>
                <a:spcPct val="160000"/>
              </a:lnSpc>
            </a:pPr>
            <a:endParaRPr lang="tr-TR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bbmapAsset?appID=NGE&amp;isbn=978-0-443-06715-0&amp;eid=4-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65263"/>
            <a:ext cx="6985000" cy="5168900"/>
          </a:xfrm>
          <a:prstGeom prst="rect">
            <a:avLst/>
          </a:prstGeom>
          <a:noFill/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4400">
                <a:solidFill>
                  <a:schemeClr val="tx2"/>
                </a:solidFill>
              </a:rPr>
              <a:t>JAK2V617F Mutasyonu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539750" y="4221163"/>
            <a:ext cx="3816350" cy="2125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230000"/>
              </a:lnSpc>
              <a:spcBef>
                <a:spcPct val="50000"/>
              </a:spcBef>
            </a:pPr>
            <a:r>
              <a:rPr lang="tr-TR" b="1">
                <a:solidFill>
                  <a:srgbClr val="006600"/>
                </a:solidFill>
              </a:rPr>
              <a:t>EPO DAN BAĞIMSIZ ERİTROİD KOLONİLER OLUŞUR.</a:t>
            </a:r>
          </a:p>
          <a:p>
            <a:pPr algn="ctr">
              <a:lnSpc>
                <a:spcPct val="230000"/>
              </a:lnSpc>
              <a:spcBef>
                <a:spcPct val="50000"/>
              </a:spcBef>
            </a:pPr>
            <a:r>
              <a:rPr lang="tr-TR" b="1">
                <a:solidFill>
                  <a:srgbClr val="006600"/>
                </a:solidFill>
              </a:rPr>
              <a:t>PV’da görülme oranı %80-95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7663"/>
            <a:ext cx="7772400" cy="630237"/>
          </a:xfrm>
        </p:spPr>
        <p:txBody>
          <a:bodyPr/>
          <a:lstStyle/>
          <a:p>
            <a:r>
              <a:rPr lang="tr-TR" sz="3600" b="1">
                <a:solidFill>
                  <a:srgbClr val="FF3399"/>
                </a:solidFill>
              </a:rPr>
              <a:t>PV: </a:t>
            </a:r>
            <a:r>
              <a:rPr lang="tr-TR" sz="3600" b="1">
                <a:solidFill>
                  <a:srgbClr val="FF3399"/>
                </a:solidFill>
                <a:cs typeface="Arial" pitchFamily="34" charset="0"/>
              </a:rPr>
              <a:t>KLİNİK SEMPTOM VE BULGULAR</a:t>
            </a:r>
            <a:r>
              <a:rPr lang="tr-TR" sz="3600" b="1">
                <a:solidFill>
                  <a:srgbClr val="FF3399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648200"/>
          </a:xfrm>
        </p:spPr>
        <p:txBody>
          <a:bodyPr/>
          <a:lstStyle/>
          <a:p>
            <a:pPr algn="just">
              <a:lnSpc>
                <a:spcPct val="180000"/>
              </a:lnSpc>
            </a:pPr>
            <a:r>
              <a:rPr lang="tr-TR" sz="2400"/>
              <a:t>Genelde tesadüfi olarak kan sayımında saptanır</a:t>
            </a:r>
          </a:p>
          <a:p>
            <a:pPr algn="just">
              <a:lnSpc>
                <a:spcPct val="180000"/>
              </a:lnSpc>
            </a:pPr>
            <a:r>
              <a:rPr lang="tr-TR" sz="2400">
                <a:cs typeface="Times New Roman" pitchFamily="18" charset="0"/>
              </a:rPr>
              <a:t>Semptomlar</a:t>
            </a:r>
            <a:endParaRPr lang="tr-TR" sz="2400"/>
          </a:p>
          <a:p>
            <a:pPr lvl="1" algn="just">
              <a:lnSpc>
                <a:spcPct val="180000"/>
              </a:lnSpc>
            </a:pPr>
            <a:r>
              <a:rPr lang="tr-TR" sz="2400"/>
              <a:t>K</a:t>
            </a:r>
            <a:r>
              <a:rPr lang="tr-TR" sz="2400">
                <a:cs typeface="Times New Roman" pitchFamily="18" charset="0"/>
              </a:rPr>
              <a:t>an viskositesinin artması</a:t>
            </a:r>
            <a:endParaRPr lang="tr-TR" sz="2400"/>
          </a:p>
          <a:p>
            <a:pPr lvl="1" algn="just">
              <a:lnSpc>
                <a:spcPct val="180000"/>
              </a:lnSpc>
            </a:pPr>
            <a:r>
              <a:rPr lang="tr-TR" sz="2400"/>
              <a:t>S</a:t>
            </a:r>
            <a:r>
              <a:rPr lang="tr-TR" sz="2400">
                <a:cs typeface="Times New Roman" pitchFamily="18" charset="0"/>
              </a:rPr>
              <a:t>plenomegali</a:t>
            </a:r>
            <a:endParaRPr lang="tr-TR" sz="2400"/>
          </a:p>
          <a:p>
            <a:pPr lvl="1" algn="just">
              <a:lnSpc>
                <a:spcPct val="180000"/>
              </a:lnSpc>
            </a:pPr>
            <a:r>
              <a:rPr lang="tr-TR" sz="2400"/>
              <a:t>K</a:t>
            </a:r>
            <a:r>
              <a:rPr lang="tr-TR" sz="2400">
                <a:cs typeface="Times New Roman" pitchFamily="18" charset="0"/>
              </a:rPr>
              <a:t>anama</a:t>
            </a:r>
            <a:endParaRPr lang="tr-TR" sz="2400"/>
          </a:p>
          <a:p>
            <a:pPr lvl="1" algn="just">
              <a:lnSpc>
                <a:spcPct val="180000"/>
              </a:lnSpc>
            </a:pPr>
            <a:r>
              <a:rPr lang="tr-TR" sz="2400"/>
              <a:t>H</a:t>
            </a:r>
            <a:r>
              <a:rPr lang="tr-TR" sz="2400">
                <a:cs typeface="Times New Roman" pitchFamily="18" charset="0"/>
              </a:rPr>
              <a:t>ipermetabolizma nedeniyle gelişir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628650"/>
          </a:xfrm>
        </p:spPr>
        <p:txBody>
          <a:bodyPr>
            <a:normAutofit fontScale="90000"/>
          </a:bodyPr>
          <a:lstStyle/>
          <a:p>
            <a:r>
              <a:rPr lang="tr-TR" sz="4000" b="1">
                <a:solidFill>
                  <a:srgbClr val="FF3399"/>
                </a:solidFill>
              </a:rPr>
              <a:t>PV :Semptomlar</a:t>
            </a:r>
            <a:endParaRPr lang="en-US" sz="4000" b="1">
              <a:solidFill>
                <a:srgbClr val="FF3399"/>
              </a:solidFill>
            </a:endParaRPr>
          </a:p>
        </p:txBody>
      </p:sp>
      <p:graphicFrame>
        <p:nvGraphicFramePr>
          <p:cNvPr id="257027" name="Group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7924800" cy="5029201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Semptomlar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Baş Ağrısı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Güçsüzlük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Kaşıntı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Baş Dönmesi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Terleme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Görme Bozuklukları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Kilo Kaybı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Parestezi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Dispne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Eklem Semptomları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Epigastrik Rahatsızlık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8600"/>
            <a:ext cx="7313613" cy="762000"/>
          </a:xfrm>
        </p:spPr>
        <p:txBody>
          <a:bodyPr/>
          <a:lstStyle/>
          <a:p>
            <a:r>
              <a:rPr lang="tr-TR" sz="4000" b="1">
                <a:solidFill>
                  <a:srgbClr val="FF3399"/>
                </a:solidFill>
              </a:rPr>
              <a:t>PV : Klinik Bulgular</a:t>
            </a:r>
            <a:endParaRPr lang="en-US" sz="4000" b="1">
              <a:solidFill>
                <a:srgbClr val="FF3399"/>
              </a:solidFill>
            </a:endParaRPr>
          </a:p>
        </p:txBody>
      </p:sp>
      <p:graphicFrame>
        <p:nvGraphicFramePr>
          <p:cNvPr id="259107" name="Group 3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286252"/>
        </p:xfrm>
        <a:graphic>
          <a:graphicData uri="http://schemas.openxmlformats.org/drawingml/2006/table">
            <a:tbl>
              <a:tblPr/>
              <a:tblGrid>
                <a:gridCol w="5727700"/>
                <a:gridCol w="2501900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Bulgu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Splenomegali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Plethora (Cilt)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Plethora (Konjuktival)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Göz bulguları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Hepatomegali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Sistolik Kan basıncı &gt;140 mmHg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72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Diasistolik Kan basıncı &gt;90 mmHg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3399"/>
                </a:solidFill>
              </a:rPr>
              <a:t>PV : Klinik Bulgular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tr-TR" sz="2000">
                <a:solidFill>
                  <a:srgbClr val="006600"/>
                </a:solidFill>
                <a:cs typeface="Arial" pitchFamily="34" charset="0"/>
              </a:rPr>
              <a:t>Lenfadenopati bulunmaz. </a:t>
            </a:r>
            <a:endParaRPr lang="tr-TR" sz="2000">
              <a:solidFill>
                <a:srgbClr val="006600"/>
              </a:solidFill>
            </a:endParaRPr>
          </a:p>
          <a:p>
            <a:pPr>
              <a:lnSpc>
                <a:spcPct val="130000"/>
              </a:lnSpc>
            </a:pPr>
            <a:r>
              <a:rPr lang="tr-TR" sz="2000">
                <a:solidFill>
                  <a:srgbClr val="006600"/>
                </a:solidFill>
                <a:cs typeface="Arial" pitchFamily="34" charset="0"/>
              </a:rPr>
              <a:t>Siyanoz</a:t>
            </a:r>
            <a:r>
              <a:rPr lang="tr-TR" sz="2000">
                <a:solidFill>
                  <a:srgbClr val="FF3399"/>
                </a:solidFill>
                <a:cs typeface="Arial" pitchFamily="34" charset="0"/>
              </a:rPr>
              <a:t> </a:t>
            </a:r>
            <a:r>
              <a:rPr lang="tr-TR" sz="2000">
                <a:cs typeface="Arial" pitchFamily="34" charset="0"/>
              </a:rPr>
              <a:t>görülebilir</a:t>
            </a:r>
            <a:r>
              <a:rPr lang="tr-TR" sz="2000"/>
              <a:t>.</a:t>
            </a:r>
          </a:p>
          <a:p>
            <a:pPr algn="just"/>
            <a:r>
              <a:rPr lang="tr-TR" sz="2000"/>
              <a:t>E</a:t>
            </a:r>
            <a:r>
              <a:rPr lang="tr-TR" sz="2000">
                <a:cs typeface="Times New Roman" pitchFamily="18" charset="0"/>
              </a:rPr>
              <a:t>ritromelalji (parmaklarda kızarıklık, şişlik ve ağrı) görülebilir</a:t>
            </a:r>
            <a:r>
              <a:rPr lang="tr-TR" sz="2000"/>
              <a:t> </a:t>
            </a:r>
          </a:p>
          <a:p>
            <a:pPr algn="just"/>
            <a:r>
              <a:rPr lang="tr-TR" sz="2000">
                <a:cs typeface="Times New Roman" pitchFamily="18" charset="0"/>
              </a:rPr>
              <a:t>Aspirine cevap veren bacak ağrısı</a:t>
            </a:r>
            <a:r>
              <a:rPr lang="tr-TR" sz="2000"/>
              <a:t> ve</a:t>
            </a:r>
            <a:r>
              <a:rPr lang="tr-TR" sz="2000">
                <a:cs typeface="Times New Roman" pitchFamily="18" charset="0"/>
              </a:rPr>
              <a:t> kemik hassasiyeti olabilir</a:t>
            </a:r>
            <a:r>
              <a:rPr lang="tr-TR" sz="2000">
                <a:cs typeface="Arial" pitchFamily="34" charset="0"/>
              </a:rPr>
              <a:t>.</a:t>
            </a:r>
          </a:p>
          <a:p>
            <a:pPr algn="just"/>
            <a:r>
              <a:rPr lang="tr-TR" sz="2000">
                <a:cs typeface="Arial" pitchFamily="34" charset="0"/>
              </a:rPr>
              <a:t>Arteryel ve venöz tromboemboliler, SVO, Budd-Chiari Sendromu</a:t>
            </a:r>
            <a:endParaRPr lang="tr-TR" sz="2000"/>
          </a:p>
          <a:p>
            <a:pPr>
              <a:lnSpc>
                <a:spcPct val="130000"/>
              </a:lnSpc>
            </a:pPr>
            <a:r>
              <a:rPr lang="tr-TR" sz="2000"/>
              <a:t>Artrit </a:t>
            </a:r>
          </a:p>
          <a:p>
            <a:pPr>
              <a:lnSpc>
                <a:spcPct val="130000"/>
              </a:lnSpc>
            </a:pPr>
            <a:r>
              <a:rPr lang="tr-TR" sz="2000"/>
              <a:t>Kanama: Epistaksis, GIS kanaması</a:t>
            </a:r>
          </a:p>
          <a:p>
            <a:pPr>
              <a:lnSpc>
                <a:spcPct val="130000"/>
              </a:lnSpc>
            </a:pPr>
            <a:r>
              <a:rPr lang="tr-TR" sz="2000"/>
              <a:t>Periferik damar hastalığı</a:t>
            </a:r>
          </a:p>
          <a:p>
            <a:endParaRPr lang="tr-TR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410</TotalTime>
  <Words>597</Words>
  <Application>Microsoft Office PowerPoint</Application>
  <PresentationFormat>Ekran Gösterisi (4:3)</PresentationFormat>
  <Paragraphs>181</Paragraphs>
  <Slides>25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Akış</vt:lpstr>
      <vt:lpstr>POLİSİTEMİ VERA</vt:lpstr>
      <vt:lpstr>Polisitemi Vera</vt:lpstr>
      <vt:lpstr>PV :Epidemiyoloji</vt:lpstr>
      <vt:lpstr>PV: Patogenez</vt:lpstr>
      <vt:lpstr>PowerPoint Sunusu</vt:lpstr>
      <vt:lpstr>PV: KLİNİK SEMPTOM VE BULGULAR </vt:lpstr>
      <vt:lpstr>PV :Semptomlar</vt:lpstr>
      <vt:lpstr>PV : Klinik Bulgular</vt:lpstr>
      <vt:lpstr>PV : Klinik Bulgular</vt:lpstr>
      <vt:lpstr>PowerPoint Sunusu</vt:lpstr>
      <vt:lpstr>Tanı Kriterleri WHO 2008</vt:lpstr>
      <vt:lpstr>PV: AYIRICI TANI</vt:lpstr>
      <vt:lpstr>Tanı Kriterleri WHO 2016</vt:lpstr>
      <vt:lpstr>PSV: LABORATUVAR</vt:lpstr>
      <vt:lpstr>PSV: LABORATUVAR</vt:lpstr>
      <vt:lpstr>PSV : Kemik İliği Bulguları</vt:lpstr>
      <vt:lpstr>PSV : Kemik İliği Biyopsisi </vt:lpstr>
      <vt:lpstr>PSV: LABORATUVAR</vt:lpstr>
      <vt:lpstr>PSV: LABORATUVAR</vt:lpstr>
      <vt:lpstr>PSV: LABORATUVAR</vt:lpstr>
      <vt:lpstr>PSV: LABORATUVAR</vt:lpstr>
      <vt:lpstr>PV: Komplikasyonlar</vt:lpstr>
      <vt:lpstr>PV:TEDAVİ</vt:lpstr>
      <vt:lpstr>PV:TEDAVİ</vt:lpstr>
      <vt:lpstr>PROGNOZ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GülKamil</dc:creator>
  <cp:lastModifiedBy>İ. H. SARI</cp:lastModifiedBy>
  <cp:revision>97</cp:revision>
  <dcterms:created xsi:type="dcterms:W3CDTF">2011-10-13T09:37:15Z</dcterms:created>
  <dcterms:modified xsi:type="dcterms:W3CDTF">2017-12-31T16:55:25Z</dcterms:modified>
</cp:coreProperties>
</file>